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95" r:id="rId5"/>
    <p:sldId id="288" r:id="rId6"/>
    <p:sldId id="296" r:id="rId7"/>
    <p:sldId id="289" r:id="rId8"/>
    <p:sldId id="297" r:id="rId9"/>
    <p:sldId id="298" r:id="rId10"/>
    <p:sldId id="290" r:id="rId11"/>
    <p:sldId id="291" r:id="rId12"/>
    <p:sldId id="299" r:id="rId13"/>
    <p:sldId id="300" r:id="rId14"/>
    <p:sldId id="301" r:id="rId15"/>
    <p:sldId id="292" r:id="rId16"/>
    <p:sldId id="293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iction" id="{745708A1-4C46-447E-A9A1-102C3FD0B16C}">
          <p14:sldIdLst>
            <p14:sldId id="295"/>
            <p14:sldId id="288"/>
            <p14:sldId id="296"/>
            <p14:sldId id="289"/>
            <p14:sldId id="297"/>
            <p14:sldId id="298"/>
            <p14:sldId id="290"/>
            <p14:sldId id="291"/>
            <p14:sldId id="299"/>
            <p14:sldId id="300"/>
            <p14:sldId id="301"/>
            <p14:sldId id="292"/>
            <p14:sldId id="293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3904A-8400-4868-A40F-53D941F7FDBB}" v="75" dt="2020-04-20T20:41:0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B376-9050-4343-9EF2-B0E02ADC1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1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BC9E1-79BA-4B5F-8755-716ECF2FC9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4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881DF-CC19-4587-8735-DC7138BD99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29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0681-7CA5-4538-BDEF-CA3442AD8E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57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E6C62-7D3B-4871-93C0-F973515032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77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47108-163C-4BAF-8057-37896E5718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93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F65BF-54DB-4884-BDEC-B6CDEF297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8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BC152-8A8D-4813-8DCE-AD0F49E9B7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50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B24EA-B4FA-4CE3-B24C-356BF136E0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29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38950-E2C4-45E4-9E9B-ABBBAD24FF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70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EFF5F-DBA5-496F-B2E8-B43B89443B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830901-1415-44E6-9B38-25ACB05558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inggrace.wordpress.com/2010/12/21/graham-allen-on-early-intervention-why-cant-the-state-let-go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4fun.info/what-is-friction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c=12&amp;t=62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totheipiplusone.net/?m=201407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c=12&amp;t=62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2carpros.com/articles/how-a-harmonic-balancer-works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a/simplescience.info/www/science/frictionisafor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xaktly.com/Friction.htm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oelmotuk/stem-notes-topics-1-and-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tholicscienceteacher7.blogspot.com/2013/10/physics-review-of-forces.html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396588/how-does-holding-a-glass-prevent-it-from-fall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alty_(ice_hockey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flickr.com/photos/suncorenergy/10161133704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ustainable-nano.com/2016/02/18/nanomaterials-in-bicycles-part-2/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ickr.com/photos/lazurite/4527391480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www.freestockphotos.biz/stockphoto/18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D0115-4DBC-48DE-8685-47D75A3AF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Forces: Friction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59479-8A6A-4D64-8DA9-CE584FD6D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FFFFFF"/>
                </a:solidFill>
              </a:rPr>
              <a:t>Mrs. Allen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FFFFFF"/>
                </a:solidFill>
              </a:rPr>
              <a:t>8</a:t>
            </a:r>
            <a:r>
              <a:rPr lang="en-US" sz="1800" baseline="300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Grade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46407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US" sz="5200" dirty="0"/>
              <a:t>Rolling Friction</a:t>
            </a:r>
          </a:p>
        </p:txBody>
      </p:sp>
      <p:sp>
        <p:nvSpPr>
          <p:cNvPr id="2057" name="Rectangle 7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Friction and resistance for KS1 and KS2 children | Friction and ...">
            <a:extLst>
              <a:ext uri="{FF2B5EF4-FFF2-40B4-BE49-F238E27FC236}">
                <a16:creationId xmlns:a16="http://schemas.microsoft.com/office/drawing/2014/main" id="{005C85BC-EB65-49AA-BF52-84B43438D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b="8859"/>
          <a:stretch/>
        </p:blipFill>
        <p:spPr bwMode="auto">
          <a:xfrm>
            <a:off x="7684008" y="1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7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800" dirty="0"/>
              <a:t>Ex. anything that has wheels (bicycle, car, train, airplane, etc.)</a:t>
            </a:r>
          </a:p>
          <a:p>
            <a:endParaRPr lang="en-US" sz="2200" dirty="0"/>
          </a:p>
        </p:txBody>
      </p:sp>
      <p:pic>
        <p:nvPicPr>
          <p:cNvPr id="2052" name="Picture 4" descr="Rolling Friction: Definition, Coefficient, Formula (w/ Examples)">
            <a:extLst>
              <a:ext uri="{FF2B5EF4-FFF2-40B4-BE49-F238E27FC236}">
                <a16:creationId xmlns:a16="http://schemas.microsoft.com/office/drawing/2014/main" id="{88A062D0-A383-4600-B423-05FE1A56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322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hysics Of Bowling">
            <a:extLst>
              <a:ext uri="{FF2B5EF4-FFF2-40B4-BE49-F238E27FC236}">
                <a16:creationId xmlns:a16="http://schemas.microsoft.com/office/drawing/2014/main" id="{225DEA65-619B-4677-BF50-4A2721791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39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1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DF0370-2A1C-4561-9A85-1D6DEFC9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Fluid Friction</a:t>
            </a:r>
          </a:p>
        </p:txBody>
      </p:sp>
      <p:pic>
        <p:nvPicPr>
          <p:cNvPr id="5" name="Picture 4" descr="A picture containing object, parachute, outdoor, flying&#10;&#10;Description automatically generated">
            <a:extLst>
              <a:ext uri="{FF2B5EF4-FFF2-40B4-BE49-F238E27FC236}">
                <a16:creationId xmlns:a16="http://schemas.microsoft.com/office/drawing/2014/main" id="{C092C1B5-0239-421E-BB46-65D45CEF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4443" y="2492376"/>
            <a:ext cx="2850697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511E-809F-4327-B93E-95B6B4C6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6256246" cy="3801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Friction that acts on objects that are moving through </a:t>
            </a:r>
            <a:r>
              <a:rPr lang="en-US" sz="2000" b="1" dirty="0"/>
              <a:t>liquids and gases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Ex. If you've ever tried to push your open hand through the </a:t>
            </a:r>
            <a:r>
              <a:rPr lang="en-US" sz="2000" b="1" dirty="0"/>
              <a:t>water</a:t>
            </a:r>
            <a:r>
              <a:rPr lang="en-US" sz="2000" dirty="0"/>
              <a:t> in a tub or pool; you can feel the resistance of the water against your hand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Ex. The skydiver is falling toward Earth with a parachute. Resistance of the </a:t>
            </a:r>
            <a:r>
              <a:rPr lang="en-US" sz="2000" b="1" dirty="0"/>
              <a:t>air</a:t>
            </a:r>
            <a:r>
              <a:rPr lang="en-US" sz="2000" dirty="0"/>
              <a:t> against the parachute slows his descent.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/>
              <a:t>faster or larger </a:t>
            </a:r>
            <a:r>
              <a:rPr lang="en-US" sz="2000" dirty="0"/>
              <a:t>a moving object is, the </a:t>
            </a:r>
            <a:r>
              <a:rPr lang="en-US" sz="2000" b="1" dirty="0"/>
              <a:t>greater</a:t>
            </a:r>
            <a:r>
              <a:rPr lang="en-US" sz="2000" dirty="0"/>
              <a:t> the fluid friction resisting its motion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That's why there is greater air resistance against the parachute than the skydiver's body.</a:t>
            </a:r>
          </a:p>
        </p:txBody>
      </p:sp>
    </p:spTree>
    <p:extLst>
      <p:ext uri="{BB962C8B-B14F-4D97-AF65-F5344CB8AC3E}">
        <p14:creationId xmlns:p14="http://schemas.microsoft.com/office/powerpoint/2010/main" val="310758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51C89D-F862-4435-A6B9-5160A0E5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76" r="3925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 b="1"/>
              <a:t>Static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Static</a:t>
            </a:r>
            <a:r>
              <a:rPr lang="en-US" sz="1800" dirty="0"/>
              <a:t> Friction – when a force is applied to an object, but does not cause the object to move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force of static friction balances the force applied, so the object does not move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be overcome by applying a large enough force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Disappears</a:t>
            </a:r>
            <a:r>
              <a:rPr lang="en-US" sz="1800" dirty="0"/>
              <a:t> as soon as the object begins to </a:t>
            </a:r>
            <a:r>
              <a:rPr lang="en-US" sz="1800" b="1" dirty="0"/>
              <a:t>move</a:t>
            </a:r>
            <a:r>
              <a:rPr lang="en-US" sz="1800" dirty="0"/>
              <a:t> &amp; kinetic friction takes over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2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Static Friction to Kinetic Friction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234" y="2419927"/>
            <a:ext cx="9641531" cy="30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6A6C-4FF2-48B5-9051-8CD50A1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Uses of Friction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05ED5-30EA-4A45-BDEF-78DF40D54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Helpful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7760-36EC-4BF6-A8D6-C909DB79EC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Prevents slipping and sliding when walking, riding a bike, and driving a car</a:t>
            </a:r>
          </a:p>
          <a:p>
            <a:endParaRPr lang="en-US" dirty="0"/>
          </a:p>
          <a:p>
            <a:r>
              <a:rPr lang="en-US" dirty="0"/>
              <a:t>Helps objects to slow down or stop moving; helps control motion</a:t>
            </a:r>
          </a:p>
          <a:p>
            <a:endParaRPr lang="en-US" dirty="0"/>
          </a:p>
          <a:p>
            <a:r>
              <a:rPr lang="en-US" dirty="0"/>
              <a:t>Allows objects to move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AE432-A3DB-459E-BB1E-C7A05CAF6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Harmful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45F1C-E908-487E-8C53-BCCBDEF054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Wears away at surfaces </a:t>
            </a:r>
          </a:p>
          <a:p>
            <a:pPr lvl="1"/>
            <a:r>
              <a:rPr lang="en-US" dirty="0"/>
              <a:t>Ex. Tires on a car need to be replaced periodically because friction between the road and tire wears down the tires</a:t>
            </a:r>
          </a:p>
          <a:p>
            <a:endParaRPr lang="en-US" dirty="0"/>
          </a:p>
          <a:p>
            <a:r>
              <a:rPr lang="en-US" dirty="0"/>
              <a:t>When surfaces rub together too much because of friction and they overheat</a:t>
            </a:r>
          </a:p>
          <a:p>
            <a:pPr lvl="1"/>
            <a:r>
              <a:rPr lang="en-US" dirty="0"/>
              <a:t>Ex. Engine parts</a:t>
            </a:r>
          </a:p>
        </p:txBody>
      </p:sp>
      <p:pic>
        <p:nvPicPr>
          <p:cNvPr id="8" name="Picture 7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FCFEB17B-4C13-4713-80FD-4486B7A1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57163"/>
            <a:ext cx="3595255" cy="1143000"/>
          </a:xfrm>
          <a:prstGeom prst="rect">
            <a:avLst/>
          </a:prstGeom>
        </p:spPr>
      </p:pic>
      <p:pic>
        <p:nvPicPr>
          <p:cNvPr id="11" name="Picture 10" descr="A picture containing sitting, old, black, bicycle&#10;&#10;Description automatically generated">
            <a:extLst>
              <a:ext uri="{FF2B5EF4-FFF2-40B4-BE49-F238E27FC236}">
                <a16:creationId xmlns:a16="http://schemas.microsoft.com/office/drawing/2014/main" id="{A325F16C-74D1-4C50-806A-B200DB71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44050" y="224632"/>
            <a:ext cx="2390775" cy="17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E41-3EA4-4110-B023-F2E98F57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Reducing Friction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AC3B-5280-43E9-BBC4-F949B834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53200" cy="4525963"/>
          </a:xfrm>
        </p:spPr>
        <p:txBody>
          <a:bodyPr/>
          <a:lstStyle/>
          <a:p>
            <a:r>
              <a:rPr lang="en-US" dirty="0"/>
              <a:t>Applying </a:t>
            </a:r>
            <a:r>
              <a:rPr lang="en-US" b="1" dirty="0"/>
              <a:t>lubricants</a:t>
            </a:r>
            <a:r>
              <a:rPr lang="en-US" dirty="0"/>
              <a:t> (oil, wax, grease)</a:t>
            </a:r>
          </a:p>
          <a:p>
            <a:r>
              <a:rPr lang="en-US" b="1" dirty="0"/>
              <a:t>Polishing</a:t>
            </a:r>
            <a:r>
              <a:rPr lang="en-US" dirty="0"/>
              <a:t> a surface (making it smoother)</a:t>
            </a:r>
          </a:p>
          <a:p>
            <a:r>
              <a:rPr lang="en-US" dirty="0"/>
              <a:t>Reduce the contact between the surfaces (ex. by adding </a:t>
            </a:r>
            <a:r>
              <a:rPr lang="en-US" b="1" dirty="0"/>
              <a:t>wheels</a:t>
            </a:r>
            <a:r>
              <a:rPr lang="en-US" dirty="0"/>
              <a:t>)</a:t>
            </a:r>
          </a:p>
          <a:p>
            <a:r>
              <a:rPr lang="en-US" b="1" dirty="0"/>
              <a:t>Reduce</a:t>
            </a:r>
            <a:r>
              <a:rPr lang="en-US" dirty="0"/>
              <a:t> the forces acting on the surfaces (ex. less weight)</a:t>
            </a:r>
          </a:p>
          <a:p>
            <a:endParaRPr lang="en-US" dirty="0"/>
          </a:p>
        </p:txBody>
      </p:sp>
      <p:pic>
        <p:nvPicPr>
          <p:cNvPr id="5" name="Picture 4" descr="A picture containing table, sitting, luggage, road&#10;&#10;Description automatically generated">
            <a:extLst>
              <a:ext uri="{FF2B5EF4-FFF2-40B4-BE49-F238E27FC236}">
                <a16:creationId xmlns:a16="http://schemas.microsoft.com/office/drawing/2014/main" id="{A3E01CD8-FCCE-46D8-A158-46C0E534D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7004" y="4231797"/>
            <a:ext cx="3976516" cy="2052004"/>
          </a:xfrm>
          <a:prstGeom prst="rect">
            <a:avLst/>
          </a:prstGeom>
        </p:spPr>
      </p:pic>
      <p:pic>
        <p:nvPicPr>
          <p:cNvPr id="8" name="Picture 7" descr="A picture containing person, table, cup, food&#10;&#10;Description automatically generated">
            <a:extLst>
              <a:ext uri="{FF2B5EF4-FFF2-40B4-BE49-F238E27FC236}">
                <a16:creationId xmlns:a16="http://schemas.microsoft.com/office/drawing/2014/main" id="{700B7FEE-7579-4848-9D49-E1DFF2C7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7004" y="1748515"/>
            <a:ext cx="3905078" cy="21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4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en-US" sz="2900" b="1" u="sng"/>
              <a:t>Friction: A Force That Opposes Motion </a:t>
            </a:r>
            <a:endParaRPr lang="en-US" sz="29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Friction</a:t>
            </a:r>
            <a:r>
              <a:rPr lang="en-US" sz="2800" dirty="0"/>
              <a:t> = A force that opposes </a:t>
            </a:r>
            <a:r>
              <a:rPr lang="en-US" sz="2800" b="1" dirty="0"/>
              <a:t>motion</a:t>
            </a:r>
            <a:r>
              <a:rPr lang="en-US" sz="2800" dirty="0"/>
              <a:t> between two surfaces that are in contact </a:t>
            </a:r>
          </a:p>
          <a:p>
            <a:r>
              <a:rPr lang="en-US" sz="2800" dirty="0"/>
              <a:t>Friction happens because the </a:t>
            </a:r>
            <a:r>
              <a:rPr lang="en-US" sz="2800" b="1" dirty="0"/>
              <a:t>surface</a:t>
            </a:r>
            <a:r>
              <a:rPr lang="en-US" sz="2800" dirty="0"/>
              <a:t> of any object is rough (even those that feel smooth)</a:t>
            </a:r>
          </a:p>
          <a:p>
            <a:pPr lvl="1"/>
            <a:r>
              <a:rPr lang="en-US" sz="2000" dirty="0"/>
              <a:t>The microscopic </a:t>
            </a:r>
            <a:r>
              <a:rPr lang="en-US" sz="2000" b="1" dirty="0"/>
              <a:t>“mountains”</a:t>
            </a:r>
            <a:r>
              <a:rPr lang="en-US" sz="2000" dirty="0"/>
              <a:t> of one surface stick to the “valleys” of the other surface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4A759A-36ED-4F42-BAAB-BCD010E1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42" r="3" b="3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3" name="Picture 2" descr="A picture containing abacus&#10;&#10;Description automatically generated">
            <a:extLst>
              <a:ext uri="{FF2B5EF4-FFF2-40B4-BE49-F238E27FC236}">
                <a16:creationId xmlns:a16="http://schemas.microsoft.com/office/drawing/2014/main" id="{DB1D6B4E-B67F-4EE2-907D-797EE6395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149" r="26085" b="1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Friction: A Force That Opposes Motion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affect the amount of friction include: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force</a:t>
            </a:r>
            <a:r>
              <a:rPr lang="en-US" dirty="0"/>
              <a:t> pushing the surfaces together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roughness</a:t>
            </a:r>
            <a:r>
              <a:rPr lang="en-US" dirty="0"/>
              <a:t> of the surfaces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E0B745-B6EB-423E-8020-027A128FA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19" t="48626" r="9038" b="1"/>
          <a:stretch/>
        </p:blipFill>
        <p:spPr>
          <a:xfrm>
            <a:off x="6471920" y="3754438"/>
            <a:ext cx="4724400" cy="24638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AD83B-EBF4-4E2D-AB78-23867AD63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5680" y="3800476"/>
            <a:ext cx="4572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Force on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force </a:t>
            </a:r>
            <a:r>
              <a:rPr lang="en-US" b="1" dirty="0"/>
              <a:t>pushing</a:t>
            </a:r>
            <a:r>
              <a:rPr lang="en-US" dirty="0"/>
              <a:t> the surfaces together increases, the “mountains and valleys” come into closer contact, which </a:t>
            </a:r>
            <a:r>
              <a:rPr lang="en-US" b="1" dirty="0"/>
              <a:t>increases</a:t>
            </a:r>
            <a:r>
              <a:rPr lang="en-US" dirty="0"/>
              <a:t> the friction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8794D8-1CBB-455F-8933-5D3CB4EF6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7325" y="3863053"/>
            <a:ext cx="9277350" cy="22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Force on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5162"/>
            <a:ext cx="5486400" cy="3876039"/>
          </a:xfrm>
        </p:spPr>
        <p:txBody>
          <a:bodyPr/>
          <a:lstStyle/>
          <a:p>
            <a:r>
              <a:rPr lang="en-US" dirty="0"/>
              <a:t>Objects that </a:t>
            </a:r>
            <a:r>
              <a:rPr lang="en-US" b="1" dirty="0"/>
              <a:t>weigh</a:t>
            </a:r>
            <a:r>
              <a:rPr lang="en-US" dirty="0"/>
              <a:t> more have a greater downward </a:t>
            </a:r>
            <a:r>
              <a:rPr lang="en-US" b="1" dirty="0"/>
              <a:t>force</a:t>
            </a:r>
            <a:r>
              <a:rPr lang="en-US" dirty="0"/>
              <a:t> than objects that weigh less, which also increases </a:t>
            </a:r>
            <a:r>
              <a:rPr lang="en-US" b="1" dirty="0"/>
              <a:t>friction</a:t>
            </a:r>
            <a:r>
              <a:rPr lang="en-US" dirty="0"/>
              <a:t> (harder “push” required to move the object)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3C269-4F0E-432B-9BFD-7972A983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6"/>
          <a:stretch/>
        </p:blipFill>
        <p:spPr>
          <a:xfrm>
            <a:off x="6096000" y="2034382"/>
            <a:ext cx="56794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Force on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113316"/>
            <a:ext cx="5740400" cy="2098039"/>
          </a:xfrm>
        </p:spPr>
        <p:txBody>
          <a:bodyPr/>
          <a:lstStyle/>
          <a:p>
            <a:r>
              <a:rPr lang="en-US" dirty="0"/>
              <a:t>Changing how much the </a:t>
            </a:r>
            <a:r>
              <a:rPr lang="en-US" b="1" dirty="0"/>
              <a:t>surfaces</a:t>
            </a:r>
            <a:r>
              <a:rPr lang="en-US" dirty="0"/>
              <a:t> come into contact does not change the amount of friction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39B97-5779-419F-9C53-4A7C5F34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06"/>
          <a:stretch/>
        </p:blipFill>
        <p:spPr>
          <a:xfrm>
            <a:off x="7447280" y="2158186"/>
            <a:ext cx="4013200" cy="40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racing each other on a snow covered slope&#10;&#10;Description automatically generated">
            <a:extLst>
              <a:ext uri="{FF2B5EF4-FFF2-40B4-BE49-F238E27FC236}">
                <a16:creationId xmlns:a16="http://schemas.microsoft.com/office/drawing/2014/main" id="{A4FE09C3-8978-4B3D-AEF6-7921D9478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6261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E271F309-7D87-445F-B64F-2B1630A3E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816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000000"/>
                </a:solidFill>
              </a:rPr>
              <a:t>The Effect of </a:t>
            </a:r>
            <a:r>
              <a:rPr lang="en-US" sz="3400" b="1">
                <a:solidFill>
                  <a:srgbClr val="000000"/>
                </a:solidFill>
              </a:rPr>
              <a:t>Rougher</a:t>
            </a:r>
            <a:r>
              <a:rPr lang="en-US" sz="3400">
                <a:solidFill>
                  <a:srgbClr val="000000"/>
                </a:solidFill>
              </a:rPr>
              <a:t> Surfaces on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2"/>
            <a:ext cx="4803637" cy="4067697"/>
          </a:xfrm>
        </p:spPr>
        <p:txBody>
          <a:bodyPr anchor="ctr"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Rough surfaces have more “mountains and valleys” than smooth surfaces, therefore more </a:t>
            </a:r>
            <a:r>
              <a:rPr lang="en-US" sz="2800" b="1" dirty="0">
                <a:solidFill>
                  <a:srgbClr val="000000"/>
                </a:solidFill>
              </a:rPr>
              <a:t>friction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Ex. Trying to play hockey on </a:t>
            </a:r>
            <a:r>
              <a:rPr lang="en-US" sz="2400" b="1" dirty="0">
                <a:solidFill>
                  <a:srgbClr val="000000"/>
                </a:solidFill>
              </a:rPr>
              <a:t>cement</a:t>
            </a:r>
            <a:r>
              <a:rPr lang="en-US" sz="2400" dirty="0">
                <a:solidFill>
                  <a:srgbClr val="000000"/>
                </a:solidFill>
              </a:rPr>
              <a:t> vs. trying to play hockey on </a:t>
            </a:r>
            <a:r>
              <a:rPr lang="en-US" sz="2400" b="1" dirty="0">
                <a:solidFill>
                  <a:srgbClr val="000000"/>
                </a:solidFill>
              </a:rPr>
              <a:t>ice</a:t>
            </a:r>
            <a:r>
              <a:rPr lang="en-US" sz="2400" dirty="0">
                <a:solidFill>
                  <a:srgbClr val="000000"/>
                </a:solidFill>
              </a:rPr>
              <a:t> – the puck will slide easier on the </a:t>
            </a:r>
            <a:r>
              <a:rPr lang="en-US" sz="2400" b="1" dirty="0">
                <a:solidFill>
                  <a:srgbClr val="000000"/>
                </a:solidFill>
              </a:rPr>
              <a:t>ice</a:t>
            </a:r>
            <a:r>
              <a:rPr lang="en-US" sz="2400" dirty="0">
                <a:solidFill>
                  <a:srgbClr val="000000"/>
                </a:solidFill>
              </a:rPr>
              <a:t> because it is a smoother surface and has less </a:t>
            </a:r>
            <a:r>
              <a:rPr lang="en-US" sz="2400" b="1" dirty="0">
                <a:solidFill>
                  <a:srgbClr val="000000"/>
                </a:solidFill>
              </a:rPr>
              <a:t>friction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Kinetic Friction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/>
              <a:t>Kinetic</a:t>
            </a:r>
            <a:r>
              <a:rPr lang="en-US" sz="2400" dirty="0"/>
              <a:t> Friction – friction between moving surfaces; </a:t>
            </a:r>
          </a:p>
          <a:p>
            <a:pPr lvl="1"/>
            <a:r>
              <a:rPr lang="en-US" sz="2400" dirty="0"/>
              <a:t>Depends on how the surfaces move: </a:t>
            </a:r>
            <a:r>
              <a:rPr lang="en-US" sz="2400" b="1" dirty="0"/>
              <a:t>sliding or rolling</a:t>
            </a:r>
            <a:endParaRPr lang="en-US" sz="2400" dirty="0"/>
          </a:p>
          <a:p>
            <a:pPr lvl="1"/>
            <a:r>
              <a:rPr lang="en-US" sz="2400" dirty="0"/>
              <a:t>Usually the force of sliding kinetic friction is </a:t>
            </a:r>
            <a:r>
              <a:rPr lang="en-US" sz="2400" b="1" dirty="0"/>
              <a:t>greater</a:t>
            </a:r>
            <a:r>
              <a:rPr lang="en-US" sz="2400" dirty="0"/>
              <a:t> than the force of rolling kinetic friction; therefore, it is usually </a:t>
            </a:r>
            <a:r>
              <a:rPr lang="en-US" sz="2400" b="1" dirty="0"/>
              <a:t>easier</a:t>
            </a:r>
            <a:r>
              <a:rPr lang="en-US" sz="2400" dirty="0"/>
              <a:t> to move an object on wheels</a:t>
            </a:r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230BA-94B9-426D-9702-2B86AD2EE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4" r="1090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E16E0-F143-43F1-ACC6-99FC9247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3" r="185" b="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2" name="Picture 11" descr="A close up of a pencil&#10;&#10;Description automatically generated">
            <a:extLst>
              <a:ext uri="{FF2B5EF4-FFF2-40B4-BE49-F238E27FC236}">
                <a16:creationId xmlns:a16="http://schemas.microsoft.com/office/drawing/2014/main" id="{3C7E31D7-068A-43E0-BF74-32BD79DE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469" r="-3" b="20997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4" name="Picture 13" descr="A person playing a game of baseball&#10;&#10;Description automatically generated">
            <a:extLst>
              <a:ext uri="{FF2B5EF4-FFF2-40B4-BE49-F238E27FC236}">
                <a16:creationId xmlns:a16="http://schemas.microsoft.com/office/drawing/2014/main" id="{ECC1E08F-3DB8-4B93-ACD4-EF6B3E7577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Sliding Friction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2800" dirty="0"/>
              <a:t>Ex. brakes on a bicycle, writing with a pencil, sliding into a base, skiing </a:t>
            </a:r>
          </a:p>
          <a:p>
            <a:endParaRPr lang="en-US" sz="1700" dirty="0"/>
          </a:p>
        </p:txBody>
      </p:sp>
      <p:pic>
        <p:nvPicPr>
          <p:cNvPr id="9" name="Picture 8" descr="A picture containing outdoor, motorcycle, bicycle, red&#10;&#10;Description automatically generated">
            <a:extLst>
              <a:ext uri="{FF2B5EF4-FFF2-40B4-BE49-F238E27FC236}">
                <a16:creationId xmlns:a16="http://schemas.microsoft.com/office/drawing/2014/main" id="{3FA67103-59C8-4760-B4C3-241E942894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-1" b="1320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41173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d1bea57f-f24a-4814-8dfc-e372b91f2504" xsi:nil="true"/>
    <CultureName xmlns="d1bea57f-f24a-4814-8dfc-e372b91f2504" xsi:nil="true"/>
    <Owner xmlns="d1bea57f-f24a-4814-8dfc-e372b91f2504">
      <UserInfo>
        <DisplayName/>
        <AccountId xsi:nil="true"/>
        <AccountType/>
      </UserInfo>
    </Owner>
    <Invited_Teachers xmlns="d1bea57f-f24a-4814-8dfc-e372b91f2504" xsi:nil="true"/>
    <Is_Collaboration_Space_Locked xmlns="d1bea57f-f24a-4814-8dfc-e372b91f2504" xsi:nil="true"/>
    <Templates xmlns="d1bea57f-f24a-4814-8dfc-e372b91f2504" xsi:nil="true"/>
    <Has_Teacher_Only_SectionGroup xmlns="d1bea57f-f24a-4814-8dfc-e372b91f2504" xsi:nil="true"/>
    <NotebookType xmlns="d1bea57f-f24a-4814-8dfc-e372b91f2504" xsi:nil="true"/>
    <AppVersion xmlns="d1bea57f-f24a-4814-8dfc-e372b91f2504" xsi:nil="true"/>
    <TeamsChannelId xmlns="d1bea57f-f24a-4814-8dfc-e372b91f2504" xsi:nil="true"/>
    <DefaultSectionNames xmlns="d1bea57f-f24a-4814-8dfc-e372b91f2504" xsi:nil="true"/>
    <Invited_Students xmlns="d1bea57f-f24a-4814-8dfc-e372b91f2504" xsi:nil="true"/>
    <Self_Registration_Enabled xmlns="d1bea57f-f24a-4814-8dfc-e372b91f2504" xsi:nil="true"/>
    <Math_Settings xmlns="d1bea57f-f24a-4814-8dfc-e372b91f2504" xsi:nil="true"/>
    <FolderType xmlns="d1bea57f-f24a-4814-8dfc-e372b91f2504" xsi:nil="true"/>
    <Teachers xmlns="d1bea57f-f24a-4814-8dfc-e372b91f2504">
      <UserInfo>
        <DisplayName/>
        <AccountId xsi:nil="true"/>
        <AccountType/>
      </UserInfo>
    </Teachers>
    <Students xmlns="d1bea57f-f24a-4814-8dfc-e372b91f2504">
      <UserInfo>
        <DisplayName/>
        <AccountId xsi:nil="true"/>
        <AccountType/>
      </UserInfo>
    </Students>
    <Student_Groups xmlns="d1bea57f-f24a-4814-8dfc-e372b91f2504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30" ma:contentTypeDescription="Create a new document." ma:contentTypeScope="" ma:versionID="b938f0a904a65a615367623356c1bc29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bbf960ac9838f379b90de067d79eb40e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B5679-9F5E-459D-9B46-D0C3A5D3F2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4C906A-932B-4E6A-A79C-3D3FB0201260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1f288448-f477-4024-bfa7-c5da6d31a55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1bea57f-f24a-4814-8dfc-e372b91f250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72862C-AC7D-4D37-BBED-B4DE5B5AA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542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Default Design</vt:lpstr>
      <vt:lpstr>Forces: Friction</vt:lpstr>
      <vt:lpstr>Friction: A Force That Opposes Motion </vt:lpstr>
      <vt:lpstr>Friction: A Force That Opposes Motion </vt:lpstr>
      <vt:lpstr>The Effect of Force on Friction</vt:lpstr>
      <vt:lpstr>The Effect of Force on Friction</vt:lpstr>
      <vt:lpstr>The Effect of Force on Friction</vt:lpstr>
      <vt:lpstr>The Effect of Rougher Surfaces on Friction</vt:lpstr>
      <vt:lpstr>Kinetic Friction</vt:lpstr>
      <vt:lpstr>Sliding Friction</vt:lpstr>
      <vt:lpstr>Rolling Friction</vt:lpstr>
      <vt:lpstr>Fluid Friction</vt:lpstr>
      <vt:lpstr>Static Friction</vt:lpstr>
      <vt:lpstr>Static Friction to Kinetic Friction</vt:lpstr>
      <vt:lpstr>Uses of Friction</vt:lpstr>
      <vt:lpstr>Reducing Friction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Forces: Friction</dc:title>
  <dc:creator>Nancy Allen</dc:creator>
  <cp:lastModifiedBy>Kristine Hartrampf</cp:lastModifiedBy>
  <cp:revision>1</cp:revision>
  <dcterms:created xsi:type="dcterms:W3CDTF">2020-04-20T19:38:39Z</dcterms:created>
  <dcterms:modified xsi:type="dcterms:W3CDTF">2020-04-22T02:39:14Z</dcterms:modified>
</cp:coreProperties>
</file>