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75" r:id="rId4"/>
    <p:sldId id="263" r:id="rId5"/>
    <p:sldId id="284" r:id="rId6"/>
    <p:sldId id="276" r:id="rId7"/>
    <p:sldId id="277" r:id="rId8"/>
    <p:sldId id="278" r:id="rId9"/>
    <p:sldId id="285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1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0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6DEA48D-DAA9-4F00-A700-4D23B05EC55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8AFC837A-8255-48E8-9B63-76A183BB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05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A265BEEF-54A3-4ABC-9D3B-F4B67143D4BA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A3A6201-8469-4484-9CCE-42EA430C0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0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A6201-8469-4484-9CCE-42EA430C08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2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B9175-5FE0-4275-860B-F2CC40064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9EB0B-F66B-4118-838D-8FD1C3FB8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0D29AF-1A82-4097-9791-4ABBFF12B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8D436-B29B-4941-B8C2-50805CC8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30BE-0936-41E5-9BFE-D852B254D9B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15214-E12D-4EAC-8F33-B2DE56665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0F6F9-670B-4026-9D3D-ECF09A9E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6C3B-076F-41A2-A99E-E0DCDF1FC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6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D54668-494B-4C1A-8AF3-3CF89E47F26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5A2D04C-FE06-4082-85F0-0BF38B5087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iki/Yerde&#287;i&#351;tirm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b="1" dirty="0"/>
              <a:t>Motion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598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u="sng" dirty="0"/>
              <a:t>Average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6200" cy="4191000"/>
          </a:xfrm>
        </p:spPr>
        <p:txBody>
          <a:bodyPr/>
          <a:lstStyle/>
          <a:p>
            <a:r>
              <a:rPr lang="en-US" dirty="0"/>
              <a:t>Not all objects move at </a:t>
            </a:r>
            <a:r>
              <a:rPr lang="en-US" b="1" dirty="0">
                <a:solidFill>
                  <a:srgbClr val="3C1EAA"/>
                </a:solidFill>
              </a:rPr>
              <a:t>constant</a:t>
            </a:r>
            <a:r>
              <a:rPr lang="en-US" dirty="0"/>
              <a:t> speeds.</a:t>
            </a:r>
          </a:p>
          <a:p>
            <a:endParaRPr lang="en-US" sz="1600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3C1EAA"/>
                </a:solidFill>
              </a:rPr>
              <a:t>average</a:t>
            </a:r>
            <a:r>
              <a:rPr lang="en-US" dirty="0"/>
              <a:t> speed also uses the formula speed = total distance/ total time</a:t>
            </a:r>
          </a:p>
          <a:p>
            <a:endParaRPr lang="en-US" sz="1600" dirty="0"/>
          </a:p>
          <a:p>
            <a:r>
              <a:rPr lang="en-US" dirty="0"/>
              <a:t>Going to Columbus, you </a:t>
            </a:r>
          </a:p>
          <a:p>
            <a:pPr marL="68580" indent="0">
              <a:buNone/>
            </a:pPr>
            <a:r>
              <a:rPr lang="en-US" b="1" dirty="0">
                <a:solidFill>
                  <a:srgbClr val="3C1EAA"/>
                </a:solidFill>
              </a:rPr>
              <a:t>change</a:t>
            </a:r>
            <a:r>
              <a:rPr lang="en-US" dirty="0"/>
              <a:t> speeds during the </a:t>
            </a:r>
          </a:p>
          <a:p>
            <a:pPr marL="68580" indent="0">
              <a:buNone/>
            </a:pPr>
            <a:r>
              <a:rPr lang="en-US" dirty="0"/>
              <a:t>drive many times. So over </a:t>
            </a:r>
          </a:p>
          <a:p>
            <a:pPr marL="68580" indent="0">
              <a:buNone/>
            </a:pPr>
            <a:r>
              <a:rPr lang="en-US" dirty="0"/>
              <a:t>all you travel at an </a:t>
            </a:r>
            <a:r>
              <a:rPr lang="en-US" b="1" dirty="0">
                <a:solidFill>
                  <a:srgbClr val="3C1EAA"/>
                </a:solidFill>
              </a:rPr>
              <a:t>average</a:t>
            </a:r>
            <a:r>
              <a:rPr lang="en-US" dirty="0"/>
              <a:t> </a:t>
            </a:r>
          </a:p>
          <a:p>
            <a:pPr marL="68580" indent="0">
              <a:buNone/>
            </a:pPr>
            <a:r>
              <a:rPr lang="en-US" dirty="0"/>
              <a:t>speed.</a:t>
            </a:r>
          </a:p>
          <a:p>
            <a:endParaRPr lang="en-US" dirty="0"/>
          </a:p>
        </p:txBody>
      </p:sp>
      <p:pic>
        <p:nvPicPr>
          <p:cNvPr id="3074" name="Picture 2" descr="http://www.beginnerphysics.net/images/Fig3.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3429000"/>
            <a:ext cx="395143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46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029736"/>
          </a:xfrm>
        </p:spPr>
        <p:txBody>
          <a:bodyPr/>
          <a:lstStyle/>
          <a:p>
            <a:r>
              <a:rPr lang="en-US" u="sng" dirty="0"/>
              <a:t>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6962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Velocity is speed in a given </a:t>
            </a:r>
            <a:r>
              <a:rPr lang="en-US" sz="2800" b="1" dirty="0">
                <a:solidFill>
                  <a:srgbClr val="3C1EAA"/>
                </a:solidFill>
              </a:rPr>
              <a:t>direction</a:t>
            </a:r>
            <a:r>
              <a:rPr lang="en-US" sz="2800" dirty="0"/>
              <a:t>.  It is also determined by using the distance from the </a:t>
            </a:r>
            <a:r>
              <a:rPr lang="en-US" sz="2800" b="1" dirty="0">
                <a:solidFill>
                  <a:srgbClr val="3C1EAA"/>
                </a:solidFill>
              </a:rPr>
              <a:t>starting</a:t>
            </a:r>
            <a:r>
              <a:rPr lang="en-US" sz="2800" dirty="0"/>
              <a:t> position to the ending position, rather than the distance of the path taken.</a:t>
            </a:r>
          </a:p>
          <a:p>
            <a:endParaRPr lang="en-US" sz="2000" dirty="0"/>
          </a:p>
          <a:p>
            <a:r>
              <a:rPr lang="en-US" sz="2800" dirty="0"/>
              <a:t>A runner moves eastward at 10m/s. </a:t>
            </a:r>
          </a:p>
          <a:p>
            <a:pPr lvl="1"/>
            <a:r>
              <a:rPr lang="en-US" sz="2400" b="1" dirty="0">
                <a:solidFill>
                  <a:srgbClr val="3C1EAA"/>
                </a:solidFill>
              </a:rPr>
              <a:t>speed</a:t>
            </a:r>
            <a:r>
              <a:rPr lang="en-US" sz="2400" dirty="0"/>
              <a:t> is 10m/s</a:t>
            </a:r>
          </a:p>
          <a:p>
            <a:pPr lvl="1"/>
            <a:r>
              <a:rPr lang="en-US" sz="2400" b="1" dirty="0">
                <a:solidFill>
                  <a:srgbClr val="3C1EAA"/>
                </a:solidFill>
              </a:rPr>
              <a:t>velocity</a:t>
            </a:r>
            <a:r>
              <a:rPr lang="en-US" sz="2400" dirty="0"/>
              <a:t> is 10m/s east</a:t>
            </a:r>
          </a:p>
          <a:p>
            <a:pPr lvl="1"/>
            <a:endParaRPr lang="en-US" sz="2000" dirty="0"/>
          </a:p>
          <a:p>
            <a:r>
              <a:rPr lang="en-US" sz="2800" dirty="0"/>
              <a:t>Velocity is very important for airplane </a:t>
            </a:r>
            <a:r>
              <a:rPr lang="en-US" sz="2800" b="1" dirty="0">
                <a:solidFill>
                  <a:srgbClr val="3C1EAA"/>
                </a:solidFill>
              </a:rPr>
              <a:t>pilots</a:t>
            </a:r>
            <a:r>
              <a:rPr lang="en-US" sz="2800" dirty="0"/>
              <a:t>, weather forecasters and </a:t>
            </a:r>
            <a:r>
              <a:rPr lang="en-US" sz="2800" b="1" dirty="0">
                <a:solidFill>
                  <a:srgbClr val="3C1EAA"/>
                </a:solidFill>
              </a:rPr>
              <a:t>anyone</a:t>
            </a:r>
            <a:r>
              <a:rPr lang="en-US" sz="2800" dirty="0"/>
              <a:t> driving from one place to another.</a:t>
            </a:r>
          </a:p>
        </p:txBody>
      </p:sp>
    </p:spTree>
    <p:extLst>
      <p:ext uri="{BB962C8B-B14F-4D97-AF65-F5344CB8AC3E}">
        <p14:creationId xmlns:p14="http://schemas.microsoft.com/office/powerpoint/2010/main" val="301986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77200" cy="5410200"/>
          </a:xfrm>
        </p:spPr>
        <p:txBody>
          <a:bodyPr>
            <a:noAutofit/>
          </a:bodyPr>
          <a:lstStyle/>
          <a:p>
            <a:r>
              <a:rPr lang="en-US" sz="2800" dirty="0"/>
              <a:t>When describing something that is moving, you are comparing it with something that is assumed to be </a:t>
            </a:r>
            <a:r>
              <a:rPr lang="en-US" sz="2800" b="1" dirty="0">
                <a:solidFill>
                  <a:srgbClr val="3C1EAA"/>
                </a:solidFill>
              </a:rPr>
              <a:t>stationary</a:t>
            </a:r>
            <a:r>
              <a:rPr lang="en-US" sz="2800" dirty="0"/>
              <a:t> (not moving).</a:t>
            </a:r>
          </a:p>
          <a:p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b="1" dirty="0">
                <a:solidFill>
                  <a:srgbClr val="3C1EAA"/>
                </a:solidFill>
              </a:rPr>
              <a:t>frame of reference </a:t>
            </a:r>
            <a:r>
              <a:rPr lang="en-US" sz="2800" dirty="0"/>
              <a:t>is the background or object that is used for comparison.</a:t>
            </a:r>
          </a:p>
          <a:p>
            <a:endParaRPr lang="en-US" sz="2800" dirty="0"/>
          </a:p>
          <a:p>
            <a:r>
              <a:rPr lang="en-US" sz="2800" dirty="0"/>
              <a:t>Ex: You are on a train that just left the platform.</a:t>
            </a:r>
          </a:p>
          <a:p>
            <a:pPr lvl="1"/>
            <a:r>
              <a:rPr lang="en-US" sz="2400" dirty="0"/>
              <a:t>The people standing on the platform see you moving away.  (</a:t>
            </a:r>
            <a:r>
              <a:rPr lang="en-US" sz="2400" b="1" dirty="0">
                <a:solidFill>
                  <a:srgbClr val="3C1EAA"/>
                </a:solidFill>
              </a:rPr>
              <a:t>earth is the frame of reference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The person sitting next to you does not see you moving. (</a:t>
            </a:r>
            <a:r>
              <a:rPr lang="en-US" sz="2400" b="1" dirty="0">
                <a:solidFill>
                  <a:srgbClr val="3C1EAA"/>
                </a:solidFill>
              </a:rPr>
              <a:t>train is the frame of reference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220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848600" cy="5562600"/>
          </a:xfrm>
        </p:spPr>
        <p:txBody>
          <a:bodyPr>
            <a:noAutofit/>
          </a:bodyPr>
          <a:lstStyle/>
          <a:p>
            <a:r>
              <a:rPr lang="en-US" sz="2500" dirty="0"/>
              <a:t>Frame of reference depends on the type of </a:t>
            </a:r>
            <a:r>
              <a:rPr lang="en-US" sz="2500" b="1" dirty="0">
                <a:solidFill>
                  <a:srgbClr val="3C1EAA"/>
                </a:solidFill>
              </a:rPr>
              <a:t>movement</a:t>
            </a:r>
            <a:r>
              <a:rPr lang="en-US" sz="2500" dirty="0"/>
              <a:t> and </a:t>
            </a:r>
            <a:r>
              <a:rPr lang="en-US" sz="2500" b="1" dirty="0">
                <a:solidFill>
                  <a:srgbClr val="3C1EAA"/>
                </a:solidFill>
              </a:rPr>
              <a:t>position</a:t>
            </a:r>
            <a:r>
              <a:rPr lang="en-US" sz="2500" dirty="0"/>
              <a:t> from which you are observing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sz="2500" dirty="0"/>
              <a:t>An actor may be standing still and the background is moving, but to us we think the actor is going somewhere</a:t>
            </a:r>
            <a:r>
              <a:rPr lang="en-US" dirty="0"/>
              <a:t>.</a:t>
            </a:r>
          </a:p>
          <a:p>
            <a:pPr lvl="1"/>
            <a:r>
              <a:rPr lang="en-US" sz="2300" dirty="0"/>
              <a:t>We assume the </a:t>
            </a:r>
            <a:r>
              <a:rPr lang="en-US" sz="2300" b="1" dirty="0">
                <a:solidFill>
                  <a:srgbClr val="3C1EAA"/>
                </a:solidFill>
              </a:rPr>
              <a:t>background </a:t>
            </a:r>
          </a:p>
          <a:p>
            <a:pPr marL="365760" lvl="1" indent="0">
              <a:buNone/>
            </a:pPr>
            <a:r>
              <a:rPr lang="en-US" sz="2300" dirty="0"/>
              <a:t>    is stationary</a:t>
            </a:r>
            <a:r>
              <a:rPr lang="en-US" sz="2000" dirty="0"/>
              <a:t>.</a:t>
            </a:r>
          </a:p>
          <a:p>
            <a:pPr lvl="1"/>
            <a:endParaRPr lang="en-US" sz="2000" dirty="0"/>
          </a:p>
          <a:p>
            <a:r>
              <a:rPr lang="en-US" sz="2500" b="1" dirty="0">
                <a:solidFill>
                  <a:srgbClr val="3C1EAA"/>
                </a:solidFill>
              </a:rPr>
              <a:t>Earth</a:t>
            </a:r>
            <a:r>
              <a:rPr lang="en-US" sz="2500" dirty="0"/>
              <a:t> is the most commonly</a:t>
            </a:r>
          </a:p>
          <a:p>
            <a:pPr marL="68580" indent="0">
              <a:buNone/>
            </a:pPr>
            <a:r>
              <a:rPr lang="en-US" sz="2500" dirty="0"/>
              <a:t> used frame of reference.</a:t>
            </a:r>
          </a:p>
        </p:txBody>
      </p:sp>
      <p:pic>
        <p:nvPicPr>
          <p:cNvPr id="1026" name="Picture 2" descr="http://www.solstation.com/stars/ear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429000"/>
            <a:ext cx="2895599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89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029736"/>
          </a:xfrm>
        </p:spPr>
        <p:txBody>
          <a:bodyPr>
            <a:normAutofit/>
          </a:bodyPr>
          <a:lstStyle/>
          <a:p>
            <a:r>
              <a:rPr lang="en-US" sz="4400" u="sng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57508" cy="400094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3C1EAA"/>
                </a:solidFill>
              </a:rPr>
              <a:t>Motion</a:t>
            </a:r>
            <a:r>
              <a:rPr lang="en-US" sz="2800" dirty="0"/>
              <a:t> is a change in position in a certain amount of time.</a:t>
            </a:r>
          </a:p>
          <a:p>
            <a:endParaRPr lang="en-US" sz="2800" dirty="0"/>
          </a:p>
          <a:p>
            <a:r>
              <a:rPr lang="en-US" sz="2800" dirty="0"/>
              <a:t>When you say that something has </a:t>
            </a:r>
            <a:r>
              <a:rPr lang="en-US" sz="2800" b="1" dirty="0">
                <a:solidFill>
                  <a:srgbClr val="3C1EAA"/>
                </a:solidFill>
              </a:rPr>
              <a:t>moved</a:t>
            </a:r>
            <a:r>
              <a:rPr lang="en-US" sz="2800" dirty="0"/>
              <a:t>, you are describing motion.</a:t>
            </a:r>
          </a:p>
          <a:p>
            <a:endParaRPr lang="en-US" sz="2800" dirty="0"/>
          </a:p>
          <a:p>
            <a:r>
              <a:rPr lang="en-US" sz="2800" dirty="0"/>
              <a:t>In describing motion, you are comparing it with some </a:t>
            </a:r>
            <a:r>
              <a:rPr lang="en-US" sz="2800" b="1" dirty="0">
                <a:solidFill>
                  <a:srgbClr val="3C1EAA"/>
                </a:solidFill>
              </a:rPr>
              <a:t>frame of reference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618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BC460-8296-42E9-84E2-D21815A4D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4432554"/>
            <a:ext cx="4945642" cy="1218908"/>
          </a:xfrm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Distance vs Displacement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C7F6593-6DEF-48C5-8E9D-95EA15F18A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93" r="1" b="7465"/>
          <a:stretch/>
        </p:blipFill>
        <p:spPr>
          <a:xfrm>
            <a:off x="730241" y="1033619"/>
            <a:ext cx="4783540" cy="278365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DE45-8A5B-43B2-8AA0-3BA645F4B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21990" y="1545544"/>
            <a:ext cx="2568554" cy="3639272"/>
          </a:xfrm>
        </p:spPr>
        <p:txBody>
          <a:bodyPr vert="horz" lIns="68580" tIns="34290" rIns="68580" bIns="34290" rtlCol="0" anchor="ctr">
            <a:normAutofit lnSpcReduction="10000"/>
          </a:bodyPr>
          <a:lstStyle/>
          <a:p>
            <a:r>
              <a:rPr lang="en-US" altLang="en-US" sz="1800" dirty="0">
                <a:solidFill>
                  <a:schemeClr val="tx1"/>
                </a:solidFill>
              </a:rPr>
              <a:t>Distance is a scalar quantity which refers to “the amount of ground an object has covered" during its motion.</a:t>
            </a:r>
          </a:p>
          <a:p>
            <a:r>
              <a:rPr lang="en-US" altLang="en-US" sz="1800" dirty="0">
                <a:solidFill>
                  <a:schemeClr val="tx1"/>
                </a:solidFill>
              </a:rPr>
              <a:t>Displacement is a vector quantity which refers to the overall change in position of the object from start </a:t>
            </a:r>
            <a:r>
              <a:rPr lang="en-US" altLang="en-US" sz="1800" dirty="0">
                <a:solidFill>
                  <a:schemeClr val="bg1"/>
                </a:solidFill>
              </a:rPr>
              <a:t>to finish.  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9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r>
              <a:rPr lang="en-US" u="sng" dirty="0"/>
              <a:t>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467600" cy="40386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In a race, the runners had to move or change </a:t>
            </a:r>
            <a:r>
              <a:rPr lang="en-US" sz="3200" b="1" dirty="0">
                <a:solidFill>
                  <a:srgbClr val="3C1EAA"/>
                </a:solidFill>
              </a:rPr>
              <a:t>positions</a:t>
            </a:r>
            <a:r>
              <a:rPr lang="en-US" sz="3200" dirty="0"/>
              <a:t> to get to the finish line in a certain amount of </a:t>
            </a:r>
            <a:r>
              <a:rPr lang="en-US" sz="3200" b="1" dirty="0">
                <a:solidFill>
                  <a:srgbClr val="3C1EAA"/>
                </a:solidFill>
              </a:rPr>
              <a:t>time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To describe motion you need to know:</a:t>
            </a:r>
          </a:p>
          <a:p>
            <a:pPr lvl="1"/>
            <a:r>
              <a:rPr lang="en-US" sz="2800" b="1" dirty="0">
                <a:solidFill>
                  <a:srgbClr val="3C1EAA"/>
                </a:solidFill>
              </a:rPr>
              <a:t>distance</a:t>
            </a:r>
            <a:r>
              <a:rPr lang="en-US" sz="2800" dirty="0"/>
              <a:t> traveled (meters – m)</a:t>
            </a:r>
          </a:p>
          <a:p>
            <a:pPr lvl="1"/>
            <a:r>
              <a:rPr lang="en-US" sz="2800" dirty="0"/>
              <a:t>how </a:t>
            </a:r>
            <a:r>
              <a:rPr lang="en-US" sz="2800" b="1" dirty="0">
                <a:solidFill>
                  <a:srgbClr val="3C1EAA"/>
                </a:solidFill>
              </a:rPr>
              <a:t>long</a:t>
            </a:r>
            <a:r>
              <a:rPr lang="en-US" sz="2800" dirty="0"/>
              <a:t> it took to go that distance (seconds – 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7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029736"/>
          </a:xfrm>
        </p:spPr>
        <p:txBody>
          <a:bodyPr/>
          <a:lstStyle/>
          <a:p>
            <a:r>
              <a:rPr lang="en-US" u="sng" dirty="0"/>
              <a:t>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91000"/>
          </a:xfrm>
        </p:spPr>
        <p:txBody>
          <a:bodyPr>
            <a:normAutofit/>
          </a:bodyPr>
          <a:lstStyle/>
          <a:p>
            <a:r>
              <a:rPr lang="en-US" sz="2800" dirty="0"/>
              <a:t>Speed is the rate at which an </a:t>
            </a:r>
            <a:r>
              <a:rPr lang="en-US" sz="2800" b="1" dirty="0">
                <a:solidFill>
                  <a:srgbClr val="3C1EAA"/>
                </a:solidFill>
              </a:rPr>
              <a:t>object</a:t>
            </a:r>
            <a:r>
              <a:rPr lang="en-US" sz="2800" dirty="0"/>
              <a:t> moves.</a:t>
            </a:r>
          </a:p>
          <a:p>
            <a:endParaRPr lang="en-US" sz="2800" dirty="0"/>
          </a:p>
          <a:p>
            <a:r>
              <a:rPr lang="en-US" sz="2800" dirty="0"/>
              <a:t>The faster a runner’s rate of motion, the </a:t>
            </a:r>
            <a:r>
              <a:rPr lang="en-US" sz="2800" b="1" dirty="0">
                <a:solidFill>
                  <a:srgbClr val="3C1EAA"/>
                </a:solidFill>
              </a:rPr>
              <a:t>faster</a:t>
            </a:r>
            <a:r>
              <a:rPr lang="en-US" sz="2800" dirty="0"/>
              <a:t> the runner’s speed.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3C1EAA"/>
                </a:solidFill>
              </a:rPr>
              <a:t>Speed</a:t>
            </a:r>
            <a:r>
              <a:rPr lang="en-US" sz="2800" dirty="0"/>
              <a:t> = distance/time</a:t>
            </a:r>
          </a:p>
          <a:p>
            <a:endParaRPr lang="en-US" sz="2800" dirty="0"/>
          </a:p>
          <a:p>
            <a:r>
              <a:rPr lang="en-US" sz="2800" dirty="0"/>
              <a:t>Units = </a:t>
            </a:r>
            <a:r>
              <a:rPr lang="en-US" sz="2800" b="1" dirty="0">
                <a:solidFill>
                  <a:srgbClr val="3C1EAA"/>
                </a:solidFill>
              </a:rPr>
              <a:t>m/s</a:t>
            </a:r>
          </a:p>
        </p:txBody>
      </p:sp>
    </p:spTree>
    <p:extLst>
      <p:ext uri="{BB962C8B-B14F-4D97-AF65-F5344CB8AC3E}">
        <p14:creationId xmlns:p14="http://schemas.microsoft.com/office/powerpoint/2010/main" val="313831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801136"/>
          </a:xfrm>
        </p:spPr>
        <p:txBody>
          <a:bodyPr/>
          <a:lstStyle/>
          <a:p>
            <a:r>
              <a:rPr lang="en-US" u="sng" dirty="0"/>
              <a:t>Constant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47122"/>
            <a:ext cx="7772400" cy="3352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Objects in motion that their speed </a:t>
            </a:r>
            <a:r>
              <a:rPr lang="en-US" sz="2800" b="1" dirty="0">
                <a:solidFill>
                  <a:srgbClr val="3C1EAA"/>
                </a:solidFill>
              </a:rPr>
              <a:t>does not </a:t>
            </a:r>
            <a:r>
              <a:rPr lang="en-US" sz="2800" dirty="0"/>
              <a:t>change is moving at a constant speed.</a:t>
            </a:r>
          </a:p>
          <a:p>
            <a:endParaRPr lang="en-US" sz="2000" dirty="0"/>
          </a:p>
          <a:p>
            <a:r>
              <a:rPr lang="en-US" sz="2800" dirty="0"/>
              <a:t>Total </a:t>
            </a:r>
            <a:r>
              <a:rPr lang="en-US" sz="2800" b="1" dirty="0">
                <a:solidFill>
                  <a:srgbClr val="3C1EAA"/>
                </a:solidFill>
              </a:rPr>
              <a:t>distance</a:t>
            </a:r>
            <a:r>
              <a:rPr lang="en-US" sz="2800" dirty="0"/>
              <a:t> divided by total </a:t>
            </a:r>
            <a:r>
              <a:rPr lang="en-US" sz="2800" b="1" dirty="0">
                <a:solidFill>
                  <a:srgbClr val="3C1EAA"/>
                </a:solidFill>
              </a:rPr>
              <a:t>time</a:t>
            </a:r>
            <a:r>
              <a:rPr lang="en-US" sz="2800" dirty="0"/>
              <a:t> give speed at any point in time.</a:t>
            </a:r>
          </a:p>
          <a:p>
            <a:endParaRPr lang="en-US" sz="2000" dirty="0"/>
          </a:p>
          <a:p>
            <a:r>
              <a:rPr lang="en-US" sz="2800" dirty="0"/>
              <a:t>Graph is a straight </a:t>
            </a:r>
          </a:p>
          <a:p>
            <a:pPr marL="68580" indent="0">
              <a:buNone/>
            </a:pPr>
            <a:r>
              <a:rPr lang="en-US" sz="2800" dirty="0"/>
              <a:t>line for </a:t>
            </a:r>
            <a:r>
              <a:rPr lang="en-US" sz="2800" b="1" dirty="0">
                <a:solidFill>
                  <a:srgbClr val="3C1EAA"/>
                </a:solidFill>
              </a:rPr>
              <a:t>constant</a:t>
            </a:r>
            <a:r>
              <a:rPr lang="en-US" sz="2800" dirty="0"/>
              <a:t> speed.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t3.gstatic.com/images?q=tbn:ANd9GcQtJ1kxaH11vwTzGYk4NcIHYmd1KyGI9NJNktGr7_0wdE7l0n3mI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0000"/>
            <a:ext cx="3502172" cy="2579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69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5F18-DC34-41CA-A959-8EB12B1EE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Instantaneous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2665B-6C0A-4C2A-A74D-0270B6B1E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speed an object is travelling at a specific moment in time (ex. You look at the speedometer in your car and you are going 62mph…that is your instantaneous speed at that second!)</a:t>
            </a:r>
          </a:p>
        </p:txBody>
      </p:sp>
    </p:spTree>
    <p:extLst>
      <p:ext uri="{BB962C8B-B14F-4D97-AF65-F5344CB8AC3E}">
        <p14:creationId xmlns:p14="http://schemas.microsoft.com/office/powerpoint/2010/main" val="231288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1040</TotalTime>
  <Words>529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 2</vt:lpstr>
      <vt:lpstr>Austin</vt:lpstr>
      <vt:lpstr>Motion</vt:lpstr>
      <vt:lpstr>PowerPoint Presentation</vt:lpstr>
      <vt:lpstr>PowerPoint Presentation</vt:lpstr>
      <vt:lpstr>Motion</vt:lpstr>
      <vt:lpstr>Distance vs Displacement</vt:lpstr>
      <vt:lpstr>Speed</vt:lpstr>
      <vt:lpstr>Speed</vt:lpstr>
      <vt:lpstr>Constant Speed</vt:lpstr>
      <vt:lpstr>Instantaneous Speed</vt:lpstr>
      <vt:lpstr>Average Speed</vt:lpstr>
      <vt:lpstr>Velocity</vt:lpstr>
    </vt:vector>
  </TitlesOfParts>
  <Company>West Muskingum Local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Kristine Hartrampf</cp:lastModifiedBy>
  <cp:revision>42</cp:revision>
  <cp:lastPrinted>2012-12-14T13:10:57Z</cp:lastPrinted>
  <dcterms:created xsi:type="dcterms:W3CDTF">2011-01-02T16:39:35Z</dcterms:created>
  <dcterms:modified xsi:type="dcterms:W3CDTF">2020-03-23T02:54:09Z</dcterms:modified>
</cp:coreProperties>
</file>